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62" r:id="rId2"/>
    <p:sldId id="263" r:id="rId3"/>
    <p:sldId id="264" r:id="rId4"/>
    <p:sldId id="265" r:id="rId5"/>
    <p:sldId id="266" r:id="rId6"/>
    <p:sldId id="267" r:id="rId7"/>
    <p:sldId id="282" r:id="rId8"/>
    <p:sldId id="268" r:id="rId9"/>
    <p:sldId id="283"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29" autoAdjust="0"/>
    <p:restoredTop sz="60477" autoAdjust="0"/>
  </p:normalViewPr>
  <p:slideViewPr>
    <p:cSldViewPr snapToGrid="0">
      <p:cViewPr varScale="1">
        <p:scale>
          <a:sx n="45" d="100"/>
          <a:sy n="45" d="100"/>
        </p:scale>
        <p:origin x="100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0078A-C0FD-4637-A5BA-6AE0883B3DED}" type="datetimeFigureOut">
              <a:rPr lang="en-NZ" smtClean="0"/>
              <a:t>9/02/2020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B12D9-9F59-4A1A-8979-A1BA91506FA5}" type="slidenum">
              <a:rPr lang="en-NZ" smtClean="0"/>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a:solidFill>
                  <a:schemeClr val="tx1"/>
                </a:solidFill>
                <a:effectLst/>
                <a:latin typeface="+mn-lt"/>
                <a:ea typeface="+mn-ea"/>
                <a:cs typeface="+mn-cs"/>
              </a:rPr>
              <a:t>N had cast a vision about literal walls around an earthly Jerusalem.  But his dream was much bigger than that.  Listen to what happened when the “baddies” showed up:</a:t>
            </a:r>
          </a:p>
          <a:p>
            <a:endParaRPr lang="en-NZ" dirty="0"/>
          </a:p>
        </p:txBody>
      </p:sp>
      <p:sp>
        <p:nvSpPr>
          <p:cNvPr id="4" name="Slide Number Placeholder 3"/>
          <p:cNvSpPr>
            <a:spLocks noGrp="1"/>
          </p:cNvSpPr>
          <p:nvPr>
            <p:ph type="sldNum" sz="quarter" idx="10"/>
          </p:nvPr>
        </p:nvSpPr>
        <p:spPr/>
        <p:txBody>
          <a:bodyPr/>
          <a:lstStyle/>
          <a:p>
            <a:fld id="{773B12D9-9F59-4A1A-8979-A1BA91506FA5}" type="slidenum">
              <a:rPr lang="en-NZ" smtClean="0"/>
              <a:t>1</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baseline="30000" dirty="0">
                <a:solidFill>
                  <a:schemeClr val="tx1"/>
                </a:solidFill>
                <a:effectLst/>
                <a:latin typeface="+mn-lt"/>
                <a:ea typeface="+mn-ea"/>
                <a:cs typeface="+mn-cs"/>
              </a:rPr>
              <a:t>19 </a:t>
            </a:r>
            <a:r>
              <a:rPr lang="en-NZ" sz="1200" kern="1200" dirty="0">
                <a:solidFill>
                  <a:schemeClr val="tx1"/>
                </a:solidFill>
                <a:effectLst/>
                <a:latin typeface="+mn-lt"/>
                <a:ea typeface="+mn-ea"/>
                <a:cs typeface="+mn-cs"/>
              </a:rPr>
              <a:t>But when </a:t>
            </a:r>
            <a:r>
              <a:rPr lang="en-NZ" sz="1200" kern="1200" dirty="0" err="1">
                <a:solidFill>
                  <a:schemeClr val="tx1"/>
                </a:solidFill>
                <a:effectLst/>
                <a:latin typeface="+mn-lt"/>
                <a:ea typeface="+mn-ea"/>
                <a:cs typeface="+mn-cs"/>
              </a:rPr>
              <a:t>Sanballat</a:t>
            </a:r>
            <a:r>
              <a:rPr lang="en-NZ"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defRPr/>
            </a:pPr>
            <a:r>
              <a:rPr lang="en-NZ" b="1" dirty="0"/>
              <a:t>How did Nehemiah respond?</a:t>
            </a:r>
          </a:p>
          <a:p>
            <a:pPr marL="0" marR="0" lvl="0" indent="0" algn="l" defTabSz="914400" rtl="0" eaLnBrk="1" fontAlgn="auto" latinLnBrk="0" hangingPunct="1">
              <a:lnSpc>
                <a:spcPct val="100000"/>
              </a:lnSpc>
              <a:spcBef>
                <a:spcPts val="0"/>
              </a:spcBef>
              <a:spcAft>
                <a:spcPts val="0"/>
              </a:spcAft>
              <a:buClrTx/>
              <a:buSzTx/>
              <a:buFontTx/>
              <a:buNone/>
              <a:defRPr/>
            </a:pPr>
            <a:r>
              <a:rPr lang="en-NZ" sz="1200" b="1" kern="1200" dirty="0">
                <a:solidFill>
                  <a:schemeClr val="tx1"/>
                </a:solidFill>
                <a:effectLst/>
                <a:latin typeface="+mn-lt"/>
                <a:ea typeface="+mn-ea"/>
                <a:cs typeface="+mn-cs"/>
              </a:rPr>
              <a:t>N remembered </a:t>
            </a:r>
            <a:r>
              <a:rPr lang="en-NZ" sz="1200" kern="1200" dirty="0">
                <a:solidFill>
                  <a:schemeClr val="tx1"/>
                </a:solidFill>
                <a:effectLst/>
                <a:latin typeface="+mn-lt"/>
                <a:ea typeface="+mn-ea"/>
                <a:cs typeface="+mn-cs"/>
              </a:rPr>
              <a:t>… He remembered God’s promise that the throne of the house of David would be established forever.   </a:t>
            </a:r>
          </a:p>
          <a:p>
            <a:pPr marL="0" marR="0" lvl="0" indent="0" algn="l" defTabSz="914400" rtl="0" eaLnBrk="1" fontAlgn="auto" latinLnBrk="0" hangingPunct="1">
              <a:lnSpc>
                <a:spcPct val="100000"/>
              </a:lnSpc>
              <a:spcBef>
                <a:spcPts val="0"/>
              </a:spcBef>
              <a:spcAft>
                <a:spcPts val="0"/>
              </a:spcAft>
              <a:buClrTx/>
              <a:buSzTx/>
              <a:buFontTx/>
              <a:buNone/>
              <a:defRPr/>
            </a:pPr>
            <a:r>
              <a:rPr lang="en-NZ" sz="1200" b="1" kern="1200" dirty="0">
                <a:solidFill>
                  <a:schemeClr val="tx1"/>
                </a:solidFill>
                <a:effectLst/>
                <a:latin typeface="+mn-lt"/>
                <a:ea typeface="+mn-ea"/>
                <a:cs typeface="+mn-cs"/>
              </a:rPr>
              <a:t>He saw beyond </a:t>
            </a:r>
            <a:r>
              <a:rPr lang="en-NZ" sz="1200" kern="1200" dirty="0">
                <a:solidFill>
                  <a:schemeClr val="tx1"/>
                </a:solidFill>
                <a:effectLst/>
                <a:latin typeface="+mn-lt"/>
                <a:ea typeface="+mn-ea"/>
                <a:cs typeface="+mn-cs"/>
              </a:rPr>
              <a:t>the rubble to a city rebuilt for the glory of God.</a:t>
            </a:r>
          </a:p>
          <a:p>
            <a:r>
              <a:rPr lang="en-NZ" sz="1200" b="1" kern="1200" dirty="0">
                <a:solidFill>
                  <a:schemeClr val="tx1"/>
                </a:solidFill>
                <a:effectLst/>
                <a:latin typeface="+mn-lt"/>
                <a:ea typeface="+mn-ea"/>
                <a:cs typeface="+mn-cs"/>
              </a:rPr>
              <a:t>We must do the same. </a:t>
            </a:r>
            <a:r>
              <a:rPr lang="en-NZ" sz="1200" kern="1200" dirty="0">
                <a:solidFill>
                  <a:schemeClr val="tx1"/>
                </a:solidFill>
                <a:effectLst/>
                <a:latin typeface="+mn-lt"/>
                <a:ea typeface="+mn-ea"/>
                <a:cs typeface="+mn-cs"/>
              </a:rPr>
              <a:t>As we focus on preparing our new church home in 2020, we must continually remind ourselves what we are all about as a church. </a:t>
            </a:r>
          </a:p>
          <a:p>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73B12D9-9F59-4A1A-8979-A1BA91506FA5}" type="slidenum">
              <a:rPr lang="en-NZ" smtClean="0"/>
              <a:t>2</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Remember my definition of church from last week?</a:t>
            </a:r>
          </a:p>
          <a:p>
            <a:r>
              <a:rPr lang="en-NZ" sz="1200" b="1" kern="1200" dirty="0">
                <a:solidFill>
                  <a:schemeClr val="tx1"/>
                </a:solidFill>
                <a:effectLst/>
                <a:latin typeface="+mn-lt"/>
                <a:ea typeface="+mn-ea"/>
                <a:cs typeface="+mn-cs"/>
              </a:rPr>
              <a:t>“The church is …</a:t>
            </a:r>
          </a:p>
          <a:p>
            <a:r>
              <a:rPr lang="en-NZ" sz="1200" kern="1200" dirty="0">
                <a:solidFill>
                  <a:schemeClr val="tx1"/>
                </a:solidFill>
                <a:effectLst/>
                <a:latin typeface="+mn-lt"/>
                <a:ea typeface="+mn-ea"/>
                <a:cs typeface="+mn-cs"/>
              </a:rPr>
              <a:t>Bible scholar, N.T. Wright puts it much better than me:</a:t>
            </a:r>
          </a:p>
          <a:p>
            <a:r>
              <a:rPr lang="en-NZ" sz="1200" b="1" kern="1200" dirty="0">
                <a:solidFill>
                  <a:schemeClr val="tx1"/>
                </a:solidFill>
                <a:effectLst/>
                <a:latin typeface="+mn-lt"/>
                <a:ea typeface="+mn-ea"/>
                <a:cs typeface="+mn-cs"/>
              </a:rPr>
              <a:t>“Our task as …</a:t>
            </a:r>
            <a:endParaRPr lang="en-NZ" b="1" dirty="0"/>
          </a:p>
        </p:txBody>
      </p:sp>
      <p:sp>
        <p:nvSpPr>
          <p:cNvPr id="4" name="Slide Number Placeholder 3"/>
          <p:cNvSpPr>
            <a:spLocks noGrp="1"/>
          </p:cNvSpPr>
          <p:nvPr>
            <p:ph type="sldNum" sz="quarter" idx="10"/>
          </p:nvPr>
        </p:nvSpPr>
        <p:spPr/>
        <p:txBody>
          <a:bodyPr/>
          <a:lstStyle/>
          <a:p>
            <a:fld id="{773B12D9-9F59-4A1A-8979-A1BA91506FA5}" type="slidenum">
              <a:rPr lang="en-NZ" smtClean="0"/>
              <a:t>3</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So the people are inspired by the vision. They are equipped. So they being this good work.</a:t>
            </a:r>
          </a:p>
          <a:p>
            <a:r>
              <a:rPr lang="en-NZ" sz="1200" kern="1200" dirty="0">
                <a:solidFill>
                  <a:schemeClr val="tx1"/>
                </a:solidFill>
                <a:effectLst/>
                <a:latin typeface="+mn-lt"/>
                <a:ea typeface="+mn-ea"/>
                <a:cs typeface="+mn-cs"/>
              </a:rPr>
              <a:t>Chapter 3 may seem like a boring chapter at first glance. Check out v. 1-3:</a:t>
            </a:r>
          </a:p>
          <a:p>
            <a:r>
              <a:rPr lang="en-NZ" sz="1200" b="1" kern="1200" baseline="30000" dirty="0">
                <a:solidFill>
                  <a:schemeClr val="tx1"/>
                </a:solidFill>
                <a:effectLst/>
                <a:latin typeface="+mn-lt"/>
                <a:ea typeface="+mn-ea"/>
                <a:cs typeface="+mn-cs"/>
              </a:rPr>
              <a:t>1</a:t>
            </a:r>
            <a:r>
              <a:rPr lang="en-NZ" sz="1200" b="1" kern="1200" dirty="0">
                <a:solidFill>
                  <a:schemeClr val="tx1"/>
                </a:solidFill>
                <a:effectLst/>
                <a:latin typeface="+mn-lt"/>
                <a:ea typeface="+mn-ea"/>
                <a:cs typeface="+mn-cs"/>
              </a:rPr>
              <a:t> </a:t>
            </a:r>
            <a:r>
              <a:rPr lang="en-NZ" sz="1200" b="1" kern="1200" dirty="0" err="1">
                <a:solidFill>
                  <a:schemeClr val="tx1"/>
                </a:solidFill>
                <a:effectLst/>
                <a:latin typeface="+mn-lt"/>
                <a:ea typeface="+mn-ea"/>
                <a:cs typeface="+mn-cs"/>
              </a:rPr>
              <a:t>Eliashib</a:t>
            </a:r>
            <a:r>
              <a:rPr lang="en-NZ" sz="1200" b="1"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Is there anything we can learn from this catalogue of construction?</a:t>
            </a:r>
          </a:p>
          <a:p>
            <a:r>
              <a:rPr lang="en-NZ" sz="1200" kern="1200" dirty="0">
                <a:solidFill>
                  <a:schemeClr val="tx1"/>
                </a:solidFill>
                <a:effectLst/>
                <a:latin typeface="+mn-lt"/>
                <a:ea typeface="+mn-ea"/>
                <a:cs typeface="+mn-cs"/>
              </a:rPr>
              <a:t>Yes. Key point: </a:t>
            </a:r>
            <a:r>
              <a:rPr lang="en-NZ" sz="1200" b="1" kern="1200" dirty="0">
                <a:solidFill>
                  <a:schemeClr val="tx1"/>
                </a:solidFill>
                <a:effectLst/>
                <a:latin typeface="+mn-lt"/>
                <a:ea typeface="+mn-ea"/>
                <a:cs typeface="+mn-cs"/>
              </a:rPr>
              <a:t>N broke</a:t>
            </a:r>
            <a:r>
              <a:rPr lang="en-NZ" sz="1200" kern="1200" dirty="0">
                <a:solidFill>
                  <a:schemeClr val="tx1"/>
                </a:solidFill>
                <a:effectLst/>
                <a:latin typeface="+mn-lt"/>
                <a:ea typeface="+mn-ea"/>
                <a:cs typeface="+mn-cs"/>
              </a:rPr>
              <a:t> the project …</a:t>
            </a:r>
          </a:p>
          <a:p>
            <a:r>
              <a:rPr lang="en-NZ" sz="1200" kern="1200" dirty="0">
                <a:solidFill>
                  <a:schemeClr val="tx1"/>
                </a:solidFill>
                <a:effectLst/>
                <a:latin typeface="+mn-lt"/>
                <a:ea typeface="+mn-ea"/>
                <a:cs typeface="+mn-cs"/>
              </a:rPr>
              <a:t>As you continue to read chapter 3, you’ll notice that it moves section by section round the wall in an anti-clockwise direction from and to the Sheep Gate (1, 32).  There were the walls as well as ten gates and four defensive towers.  Nehemiah’s plan was for the entire wall to go up simultaneously. He achieved this by assigning forty …</a:t>
            </a:r>
          </a:p>
          <a:p>
            <a:r>
              <a:rPr lang="en-NZ" sz="1200" b="1" kern="1200" dirty="0">
                <a:solidFill>
                  <a:schemeClr val="tx1"/>
                </a:solidFill>
                <a:effectLst/>
                <a:latin typeface="+mn-lt"/>
                <a:ea typeface="+mn-ea"/>
                <a:cs typeface="+mn-cs"/>
              </a:rPr>
              <a:t>The only way </a:t>
            </a:r>
            <a:r>
              <a:rPr lang="en-NZ" sz="1200" kern="1200" dirty="0">
                <a:solidFill>
                  <a:schemeClr val="tx1"/>
                </a:solidFill>
                <a:effectLst/>
                <a:latin typeface="+mn-lt"/>
                <a:ea typeface="+mn-ea"/>
                <a:cs typeface="+mn-cs"/>
              </a:rPr>
              <a:t>to …</a:t>
            </a:r>
          </a:p>
          <a:p>
            <a:endParaRPr lang="en-NZ" dirty="0"/>
          </a:p>
        </p:txBody>
      </p:sp>
      <p:sp>
        <p:nvSpPr>
          <p:cNvPr id="4" name="Slide Number Placeholder 3"/>
          <p:cNvSpPr>
            <a:spLocks noGrp="1"/>
          </p:cNvSpPr>
          <p:nvPr>
            <p:ph type="sldNum" sz="quarter" idx="10"/>
          </p:nvPr>
        </p:nvSpPr>
        <p:spPr/>
        <p:txBody>
          <a:bodyPr/>
          <a:lstStyle/>
          <a:p>
            <a:fld id="{773B12D9-9F59-4A1A-8979-A1BA91506FA5}" type="slidenum">
              <a:rPr lang="en-NZ" smtClean="0"/>
              <a:t>4</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This is a good idea today! How do we do it?</a:t>
            </a:r>
          </a:p>
          <a:p>
            <a:pPr lvl="0"/>
            <a:r>
              <a:rPr lang="en-NZ" sz="1200" kern="1200" dirty="0">
                <a:solidFill>
                  <a:schemeClr val="tx1"/>
                </a:solidFill>
                <a:effectLst/>
                <a:latin typeface="+mn-lt"/>
                <a:ea typeface="+mn-ea"/>
                <a:cs typeface="+mn-cs"/>
              </a:rPr>
              <a:t>(1-5)</a:t>
            </a:r>
          </a:p>
          <a:p>
            <a:endParaRPr lang="en-NZ" dirty="0"/>
          </a:p>
        </p:txBody>
      </p:sp>
      <p:sp>
        <p:nvSpPr>
          <p:cNvPr id="4" name="Slide Number Placeholder 3"/>
          <p:cNvSpPr>
            <a:spLocks noGrp="1"/>
          </p:cNvSpPr>
          <p:nvPr>
            <p:ph type="sldNum" sz="quarter" idx="10"/>
          </p:nvPr>
        </p:nvSpPr>
        <p:spPr/>
        <p:txBody>
          <a:bodyPr/>
          <a:lstStyle/>
          <a:p>
            <a:fld id="{773B12D9-9F59-4A1A-8979-A1BA91506FA5}" type="slidenum">
              <a:rPr lang="en-NZ" smtClean="0"/>
              <a:t>5</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Sound easy?  Well maybe on paper!  But the complicating factor is </a:t>
            </a:r>
          </a:p>
          <a:p>
            <a:r>
              <a:rPr lang="en-NZ" sz="1200" b="1" kern="1200" dirty="0">
                <a:solidFill>
                  <a:schemeClr val="tx1"/>
                </a:solidFill>
                <a:effectLst/>
                <a:latin typeface="+mn-lt"/>
                <a:ea typeface="+mn-ea"/>
                <a:cs typeface="+mn-cs"/>
              </a:rPr>
              <a:t>the PEOPLE!  </a:t>
            </a:r>
          </a:p>
          <a:p>
            <a:r>
              <a:rPr lang="en-NZ" sz="1200" kern="1200" dirty="0">
                <a:solidFill>
                  <a:schemeClr val="tx1"/>
                </a:solidFill>
                <a:effectLst/>
                <a:latin typeface="+mn-lt"/>
                <a:ea typeface="+mn-ea"/>
                <a:cs typeface="+mn-cs"/>
              </a:rPr>
              <a:t>How did Nehemiah keep the people motivated to rebuild the wall?</a:t>
            </a:r>
          </a:p>
          <a:p>
            <a:r>
              <a:rPr lang="en-NZ" sz="1200" b="1" kern="1200" dirty="0">
                <a:solidFill>
                  <a:schemeClr val="tx1"/>
                </a:solidFill>
                <a:effectLst/>
                <a:latin typeface="+mn-lt"/>
                <a:ea typeface="+mn-ea"/>
                <a:cs typeface="+mn-cs"/>
              </a:rPr>
              <a:t>He exploited </a:t>
            </a:r>
            <a:r>
              <a:rPr lang="en-NZ" sz="1200" kern="1200" dirty="0">
                <a:solidFill>
                  <a:schemeClr val="tx1"/>
                </a:solidFill>
                <a:effectLst/>
                <a:latin typeface="+mn-lt"/>
                <a:ea typeface="+mn-ea"/>
                <a:cs typeface="+mn-cs"/>
              </a:rPr>
              <a:t>…</a:t>
            </a:r>
          </a:p>
          <a:p>
            <a:r>
              <a:rPr lang="en-NZ" sz="1200" kern="1200" dirty="0">
                <a:solidFill>
                  <a:schemeClr val="tx1"/>
                </a:solidFill>
                <a:effectLst/>
                <a:latin typeface="+mn-lt"/>
                <a:ea typeface="+mn-ea"/>
                <a:cs typeface="+mn-cs"/>
              </a:rPr>
              <a:t>As you read through the chapter, you see the different groups that repaired the various section of the wall and its gates.   Some worked on the basis of family association, others as individuals, some in district associations, some on the basis of their position in society and others because of professional association.  </a:t>
            </a:r>
          </a:p>
          <a:p>
            <a:r>
              <a:rPr lang="en-NZ" sz="1200" kern="1200" dirty="0">
                <a:solidFill>
                  <a:schemeClr val="tx1"/>
                </a:solidFill>
                <a:effectLst/>
                <a:latin typeface="+mn-lt"/>
                <a:ea typeface="+mn-ea"/>
                <a:cs typeface="+mn-cs"/>
              </a:rPr>
              <a:t>Have a look at these three verses.  </a:t>
            </a:r>
            <a:r>
              <a:rPr lang="en-NZ" sz="1200" b="1" kern="1200" dirty="0">
                <a:solidFill>
                  <a:schemeClr val="tx1"/>
                </a:solidFill>
                <a:effectLst/>
                <a:latin typeface="+mn-lt"/>
                <a:ea typeface="+mn-ea"/>
                <a:cs typeface="+mn-cs"/>
              </a:rPr>
              <a:t>What motivated these </a:t>
            </a:r>
            <a:r>
              <a:rPr lang="en-NZ" sz="1200" kern="1200" dirty="0">
                <a:solidFill>
                  <a:schemeClr val="tx1"/>
                </a:solidFill>
                <a:effectLst/>
                <a:latin typeface="+mn-lt"/>
                <a:ea typeface="+mn-ea"/>
                <a:cs typeface="+mn-cs"/>
              </a:rPr>
              <a:t>…</a:t>
            </a:r>
          </a:p>
          <a:p>
            <a:r>
              <a:rPr lang="en-NZ" sz="1200" kern="1200" baseline="30000" dirty="0">
                <a:solidFill>
                  <a:schemeClr val="tx1"/>
                </a:solidFill>
                <a:effectLst/>
                <a:latin typeface="+mn-lt"/>
                <a:ea typeface="+mn-ea"/>
                <a:cs typeface="+mn-cs"/>
              </a:rPr>
              <a:t>10 </a:t>
            </a:r>
            <a:r>
              <a:rPr lang="en-NZ" sz="1200" kern="1200" dirty="0">
                <a:solidFill>
                  <a:schemeClr val="tx1"/>
                </a:solidFill>
                <a:effectLst/>
                <a:latin typeface="+mn-lt"/>
                <a:ea typeface="+mn-ea"/>
                <a:cs typeface="+mn-cs"/>
              </a:rPr>
              <a:t>Adjoining this …</a:t>
            </a:r>
          </a:p>
          <a:p>
            <a:r>
              <a:rPr lang="en-NZ" sz="1200" b="1" kern="1200" dirty="0">
                <a:solidFill>
                  <a:schemeClr val="tx1"/>
                </a:solidFill>
                <a:effectLst/>
                <a:latin typeface="+mn-lt"/>
                <a:ea typeface="+mn-ea"/>
                <a:cs typeface="+mn-cs"/>
              </a:rPr>
              <a:t>Where possible …</a:t>
            </a:r>
          </a:p>
          <a:p>
            <a:r>
              <a:rPr lang="en-NZ" sz="1200" b="1" kern="1200" dirty="0">
                <a:solidFill>
                  <a:schemeClr val="tx1"/>
                </a:solidFill>
                <a:effectLst/>
                <a:latin typeface="+mn-lt"/>
                <a:ea typeface="+mn-ea"/>
                <a:cs typeface="+mn-cs"/>
              </a:rPr>
              <a:t>He combined …</a:t>
            </a:r>
          </a:p>
          <a:p>
            <a:endParaRPr lang="en-NZ" dirty="0"/>
          </a:p>
        </p:txBody>
      </p:sp>
      <p:sp>
        <p:nvSpPr>
          <p:cNvPr id="4" name="Slide Number Placeholder 3"/>
          <p:cNvSpPr>
            <a:spLocks noGrp="1"/>
          </p:cNvSpPr>
          <p:nvPr>
            <p:ph type="sldNum" sz="quarter" idx="10"/>
          </p:nvPr>
        </p:nvSpPr>
        <p:spPr/>
        <p:txBody>
          <a:bodyPr/>
          <a:lstStyle/>
          <a:p>
            <a:fld id="{773B12D9-9F59-4A1A-8979-A1BA91506FA5}" type="slidenum">
              <a:rPr lang="en-NZ" smtClean="0"/>
              <a:t>6</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Do you think this principle works today?  You bet!  Who are we most motivated to pray for?  What missionaries do we tend to support financially?  What country have we got a bigger burden for?  What types of people do we most want to reach?  The answer in many cases.  Those we know.  Those we have personal experience of.  Those we are invested in.  </a:t>
            </a:r>
          </a:p>
          <a:p>
            <a:r>
              <a:rPr lang="en-NZ" sz="1200" b="1" kern="1200" dirty="0">
                <a:solidFill>
                  <a:schemeClr val="tx1"/>
                </a:solidFill>
                <a:effectLst/>
                <a:latin typeface="+mn-lt"/>
                <a:ea typeface="+mn-ea"/>
                <a:cs typeface="+mn-cs"/>
              </a:rPr>
              <a:t>When people are interested …</a:t>
            </a:r>
          </a:p>
          <a:p>
            <a:r>
              <a:rPr lang="en-NZ" sz="1200" kern="1200" dirty="0">
                <a:solidFill>
                  <a:schemeClr val="tx1"/>
                </a:solidFill>
                <a:effectLst/>
                <a:latin typeface="+mn-lt"/>
                <a:ea typeface="+mn-ea"/>
                <a:cs typeface="+mn-cs"/>
              </a:rPr>
              <a:t>Verse 20</a:t>
            </a:r>
            <a:r>
              <a:rPr lang="en-NZ" sz="1200" kern="1200" baseline="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This word </a:t>
            </a:r>
            <a:r>
              <a:rPr lang="en-NZ" sz="1200" b="1" kern="1200" dirty="0">
                <a:solidFill>
                  <a:schemeClr val="tx1"/>
                </a:solidFill>
                <a:effectLst/>
                <a:latin typeface="+mn-lt"/>
                <a:ea typeface="+mn-ea"/>
                <a:cs typeface="+mn-cs"/>
              </a:rPr>
              <a:t>“zealously” </a:t>
            </a:r>
            <a:r>
              <a:rPr lang="en-NZ" sz="1200" kern="1200" dirty="0">
                <a:solidFill>
                  <a:schemeClr val="tx1"/>
                </a:solidFill>
                <a:effectLst/>
                <a:latin typeface="+mn-lt"/>
                <a:ea typeface="+mn-ea"/>
                <a:cs typeface="+mn-cs"/>
              </a:rPr>
              <a:t>usually means “to burn with anger.”  It’s the type of intense anger the Lord displayed when the Israelites worshiped the golden calf instead of their the One who had brought them out of Egypt by his mighty power and outstretched arm.  Now, Baruch was not angrily repairing a section. He had a powerful passion to see God’s city renewed and his glory revealed. </a:t>
            </a:r>
          </a:p>
          <a:p>
            <a:r>
              <a:rPr lang="en-NZ" sz="1200" kern="1200" dirty="0">
                <a:solidFill>
                  <a:schemeClr val="tx1"/>
                </a:solidFill>
                <a:effectLst/>
                <a:latin typeface="+mn-lt"/>
                <a:ea typeface="+mn-ea"/>
                <a:cs typeface="+mn-cs"/>
              </a:rPr>
              <a:t>My favourite part of the Olympic Games is the Opening Ceremony.  Frankly, it’s the main part I watch.  I love seeing what a mere billion dollars and a several thousand people can accomplish when a deadline is looming and half the world is watching!  They are indeed a showcase of talent, culture and big fat egos.  But they also give us a glimpse into …</a:t>
            </a:r>
          </a:p>
          <a:p>
            <a:r>
              <a:rPr lang="en-NZ" sz="1200" b="1" kern="1200" dirty="0">
                <a:solidFill>
                  <a:schemeClr val="tx1"/>
                </a:solidFill>
                <a:effectLst/>
                <a:latin typeface="+mn-lt"/>
                <a:ea typeface="+mn-ea"/>
                <a:cs typeface="+mn-cs"/>
              </a:rPr>
              <a:t>what is possible </a:t>
            </a:r>
            <a:r>
              <a:rPr lang="en-NZ" sz="1200" kern="1200" dirty="0">
                <a:solidFill>
                  <a:schemeClr val="tx1"/>
                </a:solidFill>
                <a:effectLst/>
                <a:latin typeface="+mn-lt"/>
                <a:ea typeface="+mn-ea"/>
                <a:cs typeface="+mn-cs"/>
              </a:rPr>
              <a:t>…</a:t>
            </a:r>
          </a:p>
          <a:p>
            <a:endParaRPr lang="en-NZ" dirty="0"/>
          </a:p>
        </p:txBody>
      </p:sp>
      <p:sp>
        <p:nvSpPr>
          <p:cNvPr id="4" name="Slide Number Placeholder 3"/>
          <p:cNvSpPr>
            <a:spLocks noGrp="1"/>
          </p:cNvSpPr>
          <p:nvPr>
            <p:ph type="sldNum" sz="quarter" idx="10"/>
          </p:nvPr>
        </p:nvSpPr>
        <p:spPr/>
        <p:txBody>
          <a:bodyPr/>
          <a:lstStyle/>
          <a:p>
            <a:fld id="{773B12D9-9F59-4A1A-8979-A1BA91506FA5}" type="slidenum">
              <a:rPr lang="en-NZ" smtClean="0"/>
              <a:t>7</a:t>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How do we know Nehemiah valued the people?  </a:t>
            </a:r>
          </a:p>
          <a:p>
            <a:r>
              <a:rPr lang="en-NZ" sz="1200" b="1" kern="1200" dirty="0">
                <a:solidFill>
                  <a:schemeClr val="tx1"/>
                </a:solidFill>
                <a:effectLst/>
                <a:latin typeface="+mn-lt"/>
                <a:ea typeface="+mn-ea"/>
                <a:cs typeface="+mn-cs"/>
              </a:rPr>
              <a:t>Because he wrote …</a:t>
            </a:r>
          </a:p>
          <a:p>
            <a:r>
              <a:rPr lang="en-NZ" sz="1200" kern="1200" dirty="0">
                <a:solidFill>
                  <a:schemeClr val="tx1"/>
                </a:solidFill>
                <a:effectLst/>
                <a:latin typeface="+mn-lt"/>
                <a:ea typeface="+mn-ea"/>
                <a:cs typeface="+mn-cs"/>
              </a:rPr>
              <a:t>Whakapapa:</a:t>
            </a:r>
            <a:r>
              <a:rPr lang="en-NZ" sz="120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For the Jew, then and now, names means family means history means identity.  Many kiwis can barely name our great-grandparents.  But for many cultures, such as the Maori, their whakapapa, their lineage, is part of their identity.</a:t>
            </a:r>
          </a:p>
          <a:p>
            <a:r>
              <a:rPr lang="en-NZ" sz="1200" kern="1200" dirty="0">
                <a:solidFill>
                  <a:schemeClr val="tx1"/>
                </a:solidFill>
                <a:effectLst/>
                <a:latin typeface="+mn-lt"/>
                <a:ea typeface="+mn-ea"/>
                <a:cs typeface="+mn-cs"/>
              </a:rPr>
              <a:t>Nehemiah gives us some excellent principles for setting and achieving remarkable targets. But it was his ability to lead the people so successfully that makes him stand out as a leader.</a:t>
            </a:r>
          </a:p>
          <a:p>
            <a:r>
              <a:rPr lang="en-NZ" sz="1200" b="1" kern="1200" dirty="0">
                <a:solidFill>
                  <a:schemeClr val="tx1"/>
                </a:solidFill>
                <a:effectLst/>
                <a:latin typeface="+mn-lt"/>
                <a:ea typeface="+mn-ea"/>
                <a:cs typeface="+mn-cs"/>
              </a:rPr>
              <a:t>What is the most important thing?</a:t>
            </a:r>
          </a:p>
          <a:p>
            <a:r>
              <a:rPr lang="en-NZ" sz="1200" kern="1200" dirty="0">
                <a:solidFill>
                  <a:schemeClr val="tx1"/>
                </a:solidFill>
                <a:effectLst/>
                <a:latin typeface="+mn-lt"/>
                <a:ea typeface="+mn-ea"/>
                <a:cs typeface="+mn-cs"/>
              </a:rPr>
              <a:t>He </a:t>
            </a:r>
            <a:r>
              <a:rPr lang="en-NZ" sz="1200" kern="1200" dirty="0" err="1">
                <a:solidFill>
                  <a:schemeClr val="tx1"/>
                </a:solidFill>
                <a:effectLst/>
                <a:latin typeface="+mn-lt"/>
                <a:ea typeface="+mn-ea"/>
                <a:cs typeface="+mn-cs"/>
              </a:rPr>
              <a:t>tangata</a:t>
            </a:r>
            <a:r>
              <a:rPr lang="en-NZ" sz="1200" kern="1200" dirty="0">
                <a:solidFill>
                  <a:schemeClr val="tx1"/>
                </a:solidFill>
                <a:effectLst/>
                <a:latin typeface="+mn-lt"/>
                <a:ea typeface="+mn-ea"/>
                <a:cs typeface="+mn-cs"/>
              </a:rPr>
              <a:t>.  He </a:t>
            </a:r>
            <a:r>
              <a:rPr lang="en-NZ" sz="1200" kern="1200" dirty="0" err="1">
                <a:solidFill>
                  <a:schemeClr val="tx1"/>
                </a:solidFill>
                <a:effectLst/>
                <a:latin typeface="+mn-lt"/>
                <a:ea typeface="+mn-ea"/>
                <a:cs typeface="+mn-cs"/>
              </a:rPr>
              <a:t>tangata</a:t>
            </a:r>
            <a:r>
              <a:rPr lang="en-NZ" sz="1200" kern="1200" dirty="0">
                <a:solidFill>
                  <a:schemeClr val="tx1"/>
                </a:solidFill>
                <a:effectLst/>
                <a:latin typeface="+mn-lt"/>
                <a:ea typeface="+mn-ea"/>
                <a:cs typeface="+mn-cs"/>
              </a:rPr>
              <a:t>.  He </a:t>
            </a:r>
            <a:r>
              <a:rPr lang="en-NZ" sz="1200" kern="1200" dirty="0" err="1">
                <a:solidFill>
                  <a:schemeClr val="tx1"/>
                </a:solidFill>
                <a:effectLst/>
                <a:latin typeface="+mn-lt"/>
                <a:ea typeface="+mn-ea"/>
                <a:cs typeface="+mn-cs"/>
              </a:rPr>
              <a:t>tangata</a:t>
            </a:r>
            <a:r>
              <a:rPr lang="en-NZ" sz="1200" kern="1200" dirty="0">
                <a:solidFill>
                  <a:schemeClr val="tx1"/>
                </a:solidFill>
                <a:effectLst/>
                <a:latin typeface="+mn-lt"/>
                <a:ea typeface="+mn-ea"/>
                <a:cs typeface="+mn-cs"/>
              </a:rPr>
              <a:t>.  It’s People.  It’s People.  It’s People.</a:t>
            </a:r>
          </a:p>
          <a:p>
            <a:endParaRPr lang="en-NZ" dirty="0"/>
          </a:p>
        </p:txBody>
      </p:sp>
      <p:sp>
        <p:nvSpPr>
          <p:cNvPr id="4" name="Slide Number Placeholder 3"/>
          <p:cNvSpPr>
            <a:spLocks noGrp="1"/>
          </p:cNvSpPr>
          <p:nvPr>
            <p:ph type="sldNum" sz="quarter" idx="10"/>
          </p:nvPr>
        </p:nvSpPr>
        <p:spPr/>
        <p:txBody>
          <a:bodyPr/>
          <a:lstStyle/>
          <a:p>
            <a:fld id="{773B12D9-9F59-4A1A-8979-A1BA91506FA5}" type="slidenum">
              <a:rPr lang="en-NZ" smtClean="0"/>
              <a:t>8</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a:solidFill>
                  <a:schemeClr val="tx1"/>
                </a:solidFill>
                <a:effectLst/>
                <a:latin typeface="+mn-lt"/>
                <a:ea typeface="+mn-ea"/>
                <a:cs typeface="+mn-cs"/>
              </a:rPr>
              <a:t>The church is the people of God.  When you look at us, it may not seem all that spectacular.  We may at times look like a </a:t>
            </a:r>
            <a:r>
              <a:rPr lang="en-NZ" sz="1200" b="1" kern="1200" dirty="0">
                <a:solidFill>
                  <a:schemeClr val="tx1"/>
                </a:solidFill>
                <a:effectLst/>
                <a:latin typeface="+mn-lt"/>
                <a:ea typeface="+mn-ea"/>
                <a:cs typeface="+mn-cs"/>
              </a:rPr>
              <a:t>BOPSA …</a:t>
            </a:r>
            <a:r>
              <a:rPr lang="en-NZ" sz="1200" kern="1200" dirty="0">
                <a:solidFill>
                  <a:schemeClr val="tx1"/>
                </a:solidFill>
                <a:effectLst/>
                <a:latin typeface="+mn-lt"/>
                <a:ea typeface="+mn-ea"/>
                <a:cs typeface="+mn-cs"/>
              </a:rPr>
              <a:t> Hopefully we will also look like a </a:t>
            </a:r>
            <a:r>
              <a:rPr lang="en-NZ" sz="1200" b="1" kern="1200" dirty="0">
                <a:solidFill>
                  <a:schemeClr val="tx1"/>
                </a:solidFill>
                <a:effectLst/>
                <a:latin typeface="+mn-lt"/>
                <a:ea typeface="+mn-ea"/>
                <a:cs typeface="+mn-cs"/>
              </a:rPr>
              <a:t>POPTART …</a:t>
            </a:r>
          </a:p>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a:solidFill>
                  <a:schemeClr val="tx1"/>
                </a:solidFill>
                <a:effectLst/>
                <a:latin typeface="+mn-lt"/>
                <a:ea typeface="+mn-ea"/>
                <a:cs typeface="+mn-cs"/>
              </a:rPr>
              <a:t>God’s presence may not seem that obvious at first glance – just like in Nehemiah 3.  But </a:t>
            </a:r>
            <a:r>
              <a:rPr lang="en-NZ" sz="1200" b="1" kern="1200" dirty="0">
                <a:solidFill>
                  <a:schemeClr val="tx1"/>
                </a:solidFill>
                <a:effectLst/>
                <a:latin typeface="+mn-lt"/>
                <a:ea typeface="+mn-ea"/>
                <a:cs typeface="+mn-cs"/>
              </a:rPr>
              <a:t>underlying everything we do …</a:t>
            </a:r>
          </a:p>
          <a:p>
            <a:endParaRPr lang="en-NZ" dirty="0"/>
          </a:p>
        </p:txBody>
      </p:sp>
      <p:sp>
        <p:nvSpPr>
          <p:cNvPr id="4" name="Slide Number Placeholder 3"/>
          <p:cNvSpPr>
            <a:spLocks noGrp="1"/>
          </p:cNvSpPr>
          <p:nvPr>
            <p:ph type="sldNum" sz="quarter" idx="10"/>
          </p:nvPr>
        </p:nvSpPr>
        <p:spPr/>
        <p:txBody>
          <a:bodyPr/>
          <a:lstStyle/>
          <a:p>
            <a:fld id="{773B12D9-9F59-4A1A-8979-A1BA91506FA5}" type="slidenum">
              <a:rPr lang="en-NZ" smtClean="0"/>
              <a:t>9</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5174F3-4047-4E0F-BA03-7CBE543CAF04}" type="datetimeFigureOut">
              <a:rPr lang="en-NZ" smtClean="0"/>
              <a:t>9/02/2020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806F11-9A7B-463B-97B0-0D2FB1D4E314}"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174F3-4047-4E0F-BA03-7CBE543CAF04}" type="datetimeFigureOut">
              <a:rPr lang="en-NZ" smtClean="0"/>
              <a:t>9/02/2020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806F11-9A7B-463B-97B0-0D2FB1D4E314}"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174F3-4047-4E0F-BA03-7CBE543CAF04}" type="datetimeFigureOut">
              <a:rPr lang="en-NZ" smtClean="0"/>
              <a:t>9/02/2020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806F11-9A7B-463B-97B0-0D2FB1D4E314}"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174F3-4047-4E0F-BA03-7CBE543CAF04}" type="datetimeFigureOut">
              <a:rPr lang="en-NZ" smtClean="0"/>
              <a:t>9/02/2020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806F11-9A7B-463B-97B0-0D2FB1D4E314}"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174F3-4047-4E0F-BA03-7CBE543CAF04}" type="datetimeFigureOut">
              <a:rPr lang="en-NZ" smtClean="0"/>
              <a:t>9/02/2020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806F11-9A7B-463B-97B0-0D2FB1D4E314}"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174F3-4047-4E0F-BA03-7CBE543CAF04}" type="datetimeFigureOut">
              <a:rPr lang="en-NZ" smtClean="0"/>
              <a:t>9/02/2020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806F11-9A7B-463B-97B0-0D2FB1D4E314}"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174F3-4047-4E0F-BA03-7CBE543CAF04}" type="datetimeFigureOut">
              <a:rPr lang="en-NZ" smtClean="0"/>
              <a:t>9/02/2020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A806F11-9A7B-463B-97B0-0D2FB1D4E314}"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5174F3-4047-4E0F-BA03-7CBE543CAF04}" type="datetimeFigureOut">
              <a:rPr lang="en-NZ" smtClean="0"/>
              <a:t>9/02/2020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A806F11-9A7B-463B-97B0-0D2FB1D4E314}"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174F3-4047-4E0F-BA03-7CBE543CAF04}" type="datetimeFigureOut">
              <a:rPr lang="en-NZ" smtClean="0"/>
              <a:t>9/02/2020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A806F11-9A7B-463B-97B0-0D2FB1D4E314}"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5174F3-4047-4E0F-BA03-7CBE543CAF04}" type="datetimeFigureOut">
              <a:rPr lang="en-NZ" smtClean="0"/>
              <a:t>9/02/2020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806F11-9A7B-463B-97B0-0D2FB1D4E314}"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5174F3-4047-4E0F-BA03-7CBE543CAF04}" type="datetimeFigureOut">
              <a:rPr lang="en-NZ" smtClean="0"/>
              <a:t>9/02/2020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806F11-9A7B-463B-97B0-0D2FB1D4E314}"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174F3-4047-4E0F-BA03-7CBE543CAF04}" type="datetimeFigureOut">
              <a:rPr lang="en-NZ" smtClean="0"/>
              <a:t>9/02/2020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06F11-9A7B-463B-97B0-0D2FB1D4E314}" type="slidenum">
              <a:rPr lang="en-NZ" smtClean="0"/>
              <a:t>‹#›</a:t>
            </a:fld>
            <a:endParaRPr lang="en-NZ"/>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FFB7"/>
                </a:solidFill>
              </a:rPr>
              <a:t>“I have a dream”</a:t>
            </a:r>
          </a:p>
        </p:txBody>
      </p:sp>
      <p:sp>
        <p:nvSpPr>
          <p:cNvPr id="3" name="Content Placeholder 2"/>
          <p:cNvSpPr>
            <a:spLocks noGrp="1"/>
          </p:cNvSpPr>
          <p:nvPr>
            <p:ph idx="1"/>
          </p:nvPr>
        </p:nvSpPr>
        <p:spPr>
          <a:xfrm>
            <a:off x="7034349" y="1825625"/>
            <a:ext cx="4319450" cy="4351338"/>
          </a:xfrm>
        </p:spPr>
        <p:txBody>
          <a:bodyPr/>
          <a:lstStyle/>
          <a:p>
            <a:r>
              <a:rPr lang="en-NZ" dirty="0"/>
              <a:t>Nehemiah’s dream was much bigger than literal walls around an earthly Jerusalem</a:t>
            </a:r>
          </a:p>
          <a:p>
            <a:endParaRPr lang="en-NZ" dirty="0"/>
          </a:p>
          <a:p>
            <a:endParaRPr lang="en-NZ" dirty="0"/>
          </a:p>
        </p:txBody>
      </p:sp>
      <p:pic>
        <p:nvPicPr>
          <p:cNvPr id="5122" name="Picture 2" descr="Image result for “I have a dr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5936354" cy="42159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FFB7"/>
                </a:solidFill>
              </a:rPr>
              <a:t>Questions to Ponder</a:t>
            </a:r>
          </a:p>
        </p:txBody>
      </p:sp>
      <p:sp>
        <p:nvSpPr>
          <p:cNvPr id="3" name="Content Placeholder 2"/>
          <p:cNvSpPr>
            <a:spLocks noGrp="1"/>
          </p:cNvSpPr>
          <p:nvPr>
            <p:ph idx="1"/>
          </p:nvPr>
        </p:nvSpPr>
        <p:spPr/>
        <p:txBody>
          <a:bodyPr/>
          <a:lstStyle/>
          <a:p>
            <a:r>
              <a:rPr lang="en-NZ" dirty="0"/>
              <a:t>What upsets you about the state of the community / world?</a:t>
            </a:r>
          </a:p>
          <a:p>
            <a:r>
              <a:rPr lang="en-NZ" dirty="0"/>
              <a:t>What is your attitude to money and the church?</a:t>
            </a:r>
          </a:p>
          <a:p>
            <a:r>
              <a:rPr lang="en-NZ" dirty="0"/>
              <a:t>What is the ultimate purpose of moving to 25 Union St?</a:t>
            </a:r>
          </a:p>
          <a:p>
            <a:r>
              <a:rPr lang="en-NZ" dirty="0"/>
              <a:t>Are we a BOPSA or a POPTART?</a:t>
            </a:r>
          </a:p>
          <a:p>
            <a:endParaRPr lang="en-NZ" sz="4400" dirty="0">
              <a:solidFill>
                <a:srgbClr val="FFFFB7"/>
              </a:solidFill>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FFB7"/>
                </a:solidFill>
              </a:rPr>
              <a:t>Nehemiah’s Opposition</a:t>
            </a:r>
          </a:p>
        </p:txBody>
      </p:sp>
      <p:sp>
        <p:nvSpPr>
          <p:cNvPr id="3" name="Content Placeholder 2"/>
          <p:cNvSpPr>
            <a:spLocks noGrp="1"/>
          </p:cNvSpPr>
          <p:nvPr>
            <p:ph idx="1"/>
          </p:nvPr>
        </p:nvSpPr>
        <p:spPr>
          <a:xfrm>
            <a:off x="838200" y="1825625"/>
            <a:ext cx="10515600" cy="4699272"/>
          </a:xfrm>
        </p:spPr>
        <p:txBody>
          <a:bodyPr>
            <a:normAutofit/>
          </a:bodyPr>
          <a:lstStyle/>
          <a:p>
            <a:r>
              <a:rPr lang="en-NZ" i="1" baseline="30000" dirty="0"/>
              <a:t>19</a:t>
            </a:r>
            <a:r>
              <a:rPr lang="en-NZ" i="1" dirty="0"/>
              <a:t> But when </a:t>
            </a:r>
            <a:r>
              <a:rPr lang="en-NZ" i="1" dirty="0" err="1"/>
              <a:t>Sanballat</a:t>
            </a:r>
            <a:r>
              <a:rPr lang="en-NZ" i="1" dirty="0"/>
              <a:t> the </a:t>
            </a:r>
            <a:r>
              <a:rPr lang="en-NZ" i="1" dirty="0" err="1"/>
              <a:t>Horonite</a:t>
            </a:r>
            <a:r>
              <a:rPr lang="en-NZ" i="1" dirty="0"/>
              <a:t>, </a:t>
            </a:r>
            <a:r>
              <a:rPr lang="en-NZ" i="1" dirty="0" err="1"/>
              <a:t>Tobiah</a:t>
            </a:r>
            <a:r>
              <a:rPr lang="en-NZ" i="1" dirty="0"/>
              <a:t> the Ammonite official and </a:t>
            </a:r>
            <a:r>
              <a:rPr lang="en-NZ" i="1" dirty="0" err="1"/>
              <a:t>Geshem</a:t>
            </a:r>
            <a:r>
              <a:rPr lang="en-NZ" i="1" dirty="0"/>
              <a:t> the Arab heard about it, they mocked and ridiculed us. ‘What is this you are doing?’ they asked. ‘Are you rebelling against the king?’ </a:t>
            </a:r>
            <a:r>
              <a:rPr lang="en-NZ" i="1" baseline="30000" dirty="0"/>
              <a:t>20</a:t>
            </a:r>
            <a:r>
              <a:rPr lang="en-NZ" i="1" dirty="0"/>
              <a:t> I answered them by saying, ‘The God of heaven will give us success. We his servants will start rebuilding, but as for you, you have no share in Jerusalem or any claim or historic right to it.’</a:t>
            </a:r>
            <a:endParaRPr lang="en-NZ" dirty="0"/>
          </a:p>
          <a:p>
            <a:r>
              <a:rPr lang="en-NZ" dirty="0"/>
              <a:t>How did Nehemiah respond to this opposition?</a:t>
            </a:r>
          </a:p>
          <a:p>
            <a:pPr lvl="1">
              <a:buFont typeface="Wingdings" panose="05000000000000000000" pitchFamily="2" charset="2"/>
              <a:buChar char="Ø"/>
            </a:pPr>
            <a:r>
              <a:rPr lang="en-NZ" dirty="0"/>
              <a:t>He remembered God’s promises and this gave him confidence</a:t>
            </a:r>
          </a:p>
          <a:p>
            <a:pPr lvl="1">
              <a:buFont typeface="Wingdings" panose="05000000000000000000" pitchFamily="2" charset="2"/>
              <a:buChar char="Ø"/>
            </a:pPr>
            <a:r>
              <a:rPr lang="en-NZ" dirty="0"/>
              <a:t>He saw beyond the rubble to a city rebuilt for the glory of God</a:t>
            </a:r>
          </a:p>
          <a:p>
            <a:r>
              <a:rPr lang="en-NZ" dirty="0"/>
              <a:t>We must do the same.</a:t>
            </a:r>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FFB7"/>
                </a:solidFill>
              </a:rPr>
              <a:t>The Church</a:t>
            </a:r>
          </a:p>
        </p:txBody>
      </p:sp>
      <p:sp>
        <p:nvSpPr>
          <p:cNvPr id="3" name="Content Placeholder 2"/>
          <p:cNvSpPr>
            <a:spLocks noGrp="1"/>
          </p:cNvSpPr>
          <p:nvPr>
            <p:ph idx="1"/>
          </p:nvPr>
        </p:nvSpPr>
        <p:spPr>
          <a:xfrm>
            <a:off x="838200" y="1825625"/>
            <a:ext cx="10515600" cy="4934404"/>
          </a:xfrm>
        </p:spPr>
        <p:txBody>
          <a:bodyPr>
            <a:normAutofit/>
          </a:bodyPr>
          <a:lstStyle/>
          <a:p>
            <a:r>
              <a:rPr lang="en-NZ" i="1" dirty="0"/>
              <a:t>“The church is God’s worshipping and witnessing people, chosen by Him to live and tell the Good News about Jesus.”</a:t>
            </a:r>
          </a:p>
          <a:p>
            <a:r>
              <a:rPr lang="en-NZ" i="1" dirty="0"/>
              <a:t>“Our task as image-bearing, God-loving, Christ-shaped, Spirit-filled Christians, following Christ and shaping our world, is to announce redemption to a world that has discovered its </a:t>
            </a:r>
            <a:r>
              <a:rPr lang="en-NZ" i="1" dirty="0" err="1"/>
              <a:t>fallenness</a:t>
            </a:r>
            <a:r>
              <a:rPr lang="en-NZ" i="1" dirty="0"/>
              <a:t>, to announce healing to a world that has discovered its brokenness, to proclaim love and trust to a world that knows only exploitation, fear and suspicion... I believe if we face the question, "if not now, then when?" if we are grasped by this vision we may also hear the question, "if not us, then who?" And if the gospel of Jesus is not the key to this task, then what is?”</a:t>
            </a:r>
          </a:p>
          <a:p>
            <a:pPr lvl="1" algn="r"/>
            <a:r>
              <a:rPr lang="en-NZ" dirty="0"/>
              <a:t>N.T. Wright, The Challenge of Jesus: Rediscovering Who Jesus Was and Is</a:t>
            </a:r>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FFB7"/>
                </a:solidFill>
              </a:rPr>
              <a:t>Nehemiah’s Strategy</a:t>
            </a:r>
          </a:p>
        </p:txBody>
      </p:sp>
      <p:sp>
        <p:nvSpPr>
          <p:cNvPr id="3" name="Content Placeholder 2"/>
          <p:cNvSpPr>
            <a:spLocks noGrp="1"/>
          </p:cNvSpPr>
          <p:nvPr>
            <p:ph idx="1"/>
          </p:nvPr>
        </p:nvSpPr>
        <p:spPr>
          <a:xfrm>
            <a:off x="838200" y="1825625"/>
            <a:ext cx="10515600" cy="4797244"/>
          </a:xfrm>
        </p:spPr>
        <p:txBody>
          <a:bodyPr>
            <a:normAutofit/>
          </a:bodyPr>
          <a:lstStyle/>
          <a:p>
            <a:r>
              <a:rPr lang="en-NZ" i="1" baseline="30000" dirty="0"/>
              <a:t>3:1</a:t>
            </a:r>
            <a:r>
              <a:rPr lang="en-NZ" i="1" dirty="0"/>
              <a:t> </a:t>
            </a:r>
            <a:r>
              <a:rPr lang="en-NZ" i="1" dirty="0" err="1"/>
              <a:t>Eliashib</a:t>
            </a:r>
            <a:r>
              <a:rPr lang="en-NZ" i="1" dirty="0"/>
              <a:t> the high priest and his fellow priests went to work and rebuilt the Sheep Gate. They dedicated it and set its doors in place, building as far as the Tower of the Hundred, which they dedicated, and as far as the Tower of </a:t>
            </a:r>
            <a:r>
              <a:rPr lang="en-NZ" i="1" dirty="0" err="1"/>
              <a:t>Hananel</a:t>
            </a:r>
            <a:r>
              <a:rPr lang="en-NZ" i="1" dirty="0"/>
              <a:t>. </a:t>
            </a:r>
            <a:r>
              <a:rPr lang="en-NZ" i="1" baseline="30000" dirty="0"/>
              <a:t>2</a:t>
            </a:r>
            <a:r>
              <a:rPr lang="en-NZ" i="1" dirty="0"/>
              <a:t> The men of Jericho built the adjoining section, and </a:t>
            </a:r>
            <a:r>
              <a:rPr lang="en-NZ" i="1" dirty="0" err="1"/>
              <a:t>Zakkur</a:t>
            </a:r>
            <a:r>
              <a:rPr lang="en-NZ" i="1" dirty="0"/>
              <a:t> son of </a:t>
            </a:r>
            <a:r>
              <a:rPr lang="en-NZ" i="1" dirty="0" err="1"/>
              <a:t>Imri</a:t>
            </a:r>
            <a:r>
              <a:rPr lang="en-NZ" i="1" dirty="0"/>
              <a:t> built next to them. </a:t>
            </a:r>
            <a:r>
              <a:rPr lang="en-NZ" i="1" baseline="30000" dirty="0"/>
              <a:t>3</a:t>
            </a:r>
            <a:r>
              <a:rPr lang="en-NZ" i="1" dirty="0"/>
              <a:t> The Fish Gate was rebuilt by the sons of </a:t>
            </a:r>
            <a:r>
              <a:rPr lang="en-NZ" i="1" dirty="0" err="1"/>
              <a:t>Hassenaah</a:t>
            </a:r>
            <a:r>
              <a:rPr lang="en-NZ" i="1" dirty="0"/>
              <a:t>. They laid its beams and put its doors and bolts and bars in place….</a:t>
            </a:r>
          </a:p>
          <a:p>
            <a:r>
              <a:rPr lang="en-NZ" dirty="0"/>
              <a:t>Nehemiah broke the project down into smaller chunks.</a:t>
            </a:r>
          </a:p>
          <a:p>
            <a:r>
              <a:rPr lang="en-NZ" dirty="0"/>
              <a:t>There were 40 segments of the wall for 40 groups of builders</a:t>
            </a:r>
          </a:p>
          <a:p>
            <a:r>
              <a:rPr lang="en-NZ" dirty="0"/>
              <a:t>The only way to accomplish a big task is to turn it into a whole lot of small tasks</a:t>
            </a:r>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FFB7"/>
                </a:solidFill>
              </a:rPr>
              <a:t>How to accomplish a project</a:t>
            </a:r>
          </a:p>
        </p:txBody>
      </p:sp>
      <p:sp>
        <p:nvSpPr>
          <p:cNvPr id="3" name="Content Placeholder 2"/>
          <p:cNvSpPr>
            <a:spLocks noGrp="1"/>
          </p:cNvSpPr>
          <p:nvPr>
            <p:ph idx="1"/>
          </p:nvPr>
        </p:nvSpPr>
        <p:spPr>
          <a:xfrm>
            <a:off x="838199" y="1825624"/>
            <a:ext cx="5549537" cy="4738461"/>
          </a:xfrm>
        </p:spPr>
        <p:txBody>
          <a:bodyPr>
            <a:normAutofit/>
          </a:bodyPr>
          <a:lstStyle/>
          <a:p>
            <a:pPr marL="514350" lvl="0" indent="-514350">
              <a:buFont typeface="+mj-lt"/>
              <a:buAutoNum type="arabicPeriod"/>
            </a:pPr>
            <a:r>
              <a:rPr lang="en-NZ" dirty="0"/>
              <a:t>Have clear objectives of what you want to achieve.  </a:t>
            </a:r>
          </a:p>
          <a:p>
            <a:pPr marL="514350" lvl="0" indent="-514350">
              <a:buFont typeface="+mj-lt"/>
              <a:buAutoNum type="arabicPeriod"/>
            </a:pPr>
            <a:r>
              <a:rPr lang="en-NZ" dirty="0"/>
              <a:t>List all the activities needed to get from where we are now to where we want to be.  </a:t>
            </a:r>
          </a:p>
          <a:p>
            <a:pPr marL="514350" lvl="0" indent="-514350">
              <a:buFont typeface="+mj-lt"/>
              <a:buAutoNum type="arabicPeriod"/>
            </a:pPr>
            <a:r>
              <a:rPr lang="en-NZ" dirty="0"/>
              <a:t>Collect these into logical areas</a:t>
            </a:r>
          </a:p>
          <a:p>
            <a:pPr marL="514350" lvl="0" indent="-514350">
              <a:buFont typeface="+mj-lt"/>
              <a:buAutoNum type="arabicPeriod"/>
            </a:pPr>
            <a:r>
              <a:rPr lang="en-NZ" dirty="0"/>
              <a:t>Define job descriptions and delegate!</a:t>
            </a:r>
          </a:p>
          <a:p>
            <a:pPr marL="514350" lvl="0" indent="-514350">
              <a:buFont typeface="+mj-lt"/>
              <a:buAutoNum type="arabicPeriod"/>
            </a:pPr>
            <a:r>
              <a:rPr lang="en-NZ" dirty="0"/>
              <a:t>Affirm people and celebrate success</a:t>
            </a:r>
          </a:p>
          <a:p>
            <a:endParaRPr lang="en-NZ" dirty="0"/>
          </a:p>
        </p:txBody>
      </p:sp>
      <p:pic>
        <p:nvPicPr>
          <p:cNvPr id="6146" name="Picture 2" descr="Image result for a big proj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3497" y="1775597"/>
            <a:ext cx="4300170" cy="4435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FFB7"/>
                </a:solidFill>
              </a:rPr>
              <a:t>The complicating factor</a:t>
            </a:r>
          </a:p>
        </p:txBody>
      </p:sp>
      <p:sp>
        <p:nvSpPr>
          <p:cNvPr id="3" name="Content Placeholder 2"/>
          <p:cNvSpPr>
            <a:spLocks noGrp="1"/>
          </p:cNvSpPr>
          <p:nvPr>
            <p:ph idx="1"/>
          </p:nvPr>
        </p:nvSpPr>
        <p:spPr>
          <a:xfrm>
            <a:off x="838200" y="1825625"/>
            <a:ext cx="10515600" cy="4751524"/>
          </a:xfrm>
        </p:spPr>
        <p:txBody>
          <a:bodyPr>
            <a:normAutofit/>
          </a:bodyPr>
          <a:lstStyle/>
          <a:p>
            <a:r>
              <a:rPr lang="en-NZ" dirty="0"/>
              <a:t>PEOPLE!  </a:t>
            </a:r>
          </a:p>
          <a:p>
            <a:r>
              <a:rPr lang="en-NZ" dirty="0"/>
              <a:t>How did Nehemiah keep the people motivated to rebuild the wall?</a:t>
            </a:r>
          </a:p>
          <a:p>
            <a:pPr lvl="1">
              <a:buFont typeface="Wingdings" panose="05000000000000000000" pitchFamily="2" charset="2"/>
              <a:buChar char="Ø"/>
            </a:pPr>
            <a:r>
              <a:rPr lang="en-NZ" dirty="0"/>
              <a:t>He exploited what they were already passionate about.</a:t>
            </a:r>
          </a:p>
          <a:p>
            <a:r>
              <a:rPr lang="en-NZ" dirty="0"/>
              <a:t>What motivated these groups to repair their sections?</a:t>
            </a:r>
          </a:p>
          <a:p>
            <a:pPr lvl="1"/>
            <a:r>
              <a:rPr lang="en-NZ" i="1" baseline="30000" dirty="0"/>
              <a:t>10 </a:t>
            </a:r>
            <a:r>
              <a:rPr lang="en-NZ" i="1" dirty="0"/>
              <a:t>Adjoining this, </a:t>
            </a:r>
            <a:r>
              <a:rPr lang="en-NZ" i="1" dirty="0" err="1"/>
              <a:t>Jedaiah</a:t>
            </a:r>
            <a:r>
              <a:rPr lang="en-NZ" i="1" dirty="0"/>
              <a:t> son of </a:t>
            </a:r>
            <a:r>
              <a:rPr lang="en-NZ" i="1" dirty="0" err="1"/>
              <a:t>Harumaph</a:t>
            </a:r>
            <a:r>
              <a:rPr lang="en-NZ" i="1" dirty="0"/>
              <a:t> made repairs opposite his house… </a:t>
            </a:r>
            <a:r>
              <a:rPr lang="en-NZ" i="1" baseline="30000" dirty="0"/>
              <a:t>29 </a:t>
            </a:r>
            <a:r>
              <a:rPr lang="en-NZ" i="1" dirty="0"/>
              <a:t>Next to [the priests], </a:t>
            </a:r>
            <a:r>
              <a:rPr lang="en-NZ" i="1" dirty="0" err="1"/>
              <a:t>Zadok</a:t>
            </a:r>
            <a:r>
              <a:rPr lang="en-NZ" i="1" dirty="0"/>
              <a:t> son of </a:t>
            </a:r>
            <a:r>
              <a:rPr lang="en-NZ" i="1" dirty="0" err="1"/>
              <a:t>Immer</a:t>
            </a:r>
            <a:r>
              <a:rPr lang="en-NZ" i="1" dirty="0"/>
              <a:t> made repairs opposite his house… </a:t>
            </a:r>
            <a:r>
              <a:rPr lang="en-NZ" i="1" baseline="30000" dirty="0"/>
              <a:t>31</a:t>
            </a:r>
            <a:r>
              <a:rPr lang="en-NZ" i="1" dirty="0"/>
              <a:t>… </a:t>
            </a:r>
            <a:r>
              <a:rPr lang="en-NZ" i="1" dirty="0" err="1"/>
              <a:t>Meshullam</a:t>
            </a:r>
            <a:r>
              <a:rPr lang="en-NZ" i="1" dirty="0"/>
              <a:t> son of </a:t>
            </a:r>
            <a:r>
              <a:rPr lang="en-NZ" i="1" dirty="0" err="1"/>
              <a:t>Berekiah</a:t>
            </a:r>
            <a:r>
              <a:rPr lang="en-NZ" i="1" dirty="0"/>
              <a:t> made repairs opposite his living quarters. </a:t>
            </a:r>
          </a:p>
          <a:p>
            <a:r>
              <a:rPr lang="en-NZ" dirty="0"/>
              <a:t>Where possible, Nehemiah assigned people to repair the section of wall closest to their one house. Why?</a:t>
            </a:r>
          </a:p>
          <a:p>
            <a:pPr lvl="1">
              <a:buFont typeface="Wingdings" panose="05000000000000000000" pitchFamily="2" charset="2"/>
              <a:buChar char="Ø"/>
            </a:pPr>
            <a:r>
              <a:rPr lang="en-NZ" dirty="0"/>
              <a:t>He combined self-interest with community spirit!  </a:t>
            </a:r>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FFB7"/>
                </a:solidFill>
              </a:rPr>
              <a:t>The principle of Motivation</a:t>
            </a:r>
          </a:p>
        </p:txBody>
      </p:sp>
      <p:sp>
        <p:nvSpPr>
          <p:cNvPr id="3" name="Content Placeholder 2"/>
          <p:cNvSpPr>
            <a:spLocks noGrp="1"/>
          </p:cNvSpPr>
          <p:nvPr>
            <p:ph idx="1"/>
          </p:nvPr>
        </p:nvSpPr>
        <p:spPr>
          <a:xfrm>
            <a:off x="5662863" y="1825624"/>
            <a:ext cx="5690936" cy="4591217"/>
          </a:xfrm>
        </p:spPr>
        <p:txBody>
          <a:bodyPr/>
          <a:lstStyle/>
          <a:p>
            <a:r>
              <a:rPr lang="en-NZ" dirty="0"/>
              <a:t>When people are interested, they can be very passionate</a:t>
            </a:r>
          </a:p>
          <a:p>
            <a:r>
              <a:rPr lang="en-NZ" i="1" baseline="30000" dirty="0"/>
              <a:t>20 </a:t>
            </a:r>
            <a:r>
              <a:rPr lang="en-NZ" i="1" dirty="0"/>
              <a:t>Next to him, Baruch son of </a:t>
            </a:r>
            <a:r>
              <a:rPr lang="en-NZ" i="1" dirty="0" err="1"/>
              <a:t>Zabbai</a:t>
            </a:r>
            <a:r>
              <a:rPr lang="en-NZ" i="1" dirty="0"/>
              <a:t> zealously repaired another section…</a:t>
            </a:r>
          </a:p>
          <a:p>
            <a:r>
              <a:rPr lang="en-NZ" dirty="0"/>
              <a:t>“Zealously”</a:t>
            </a:r>
          </a:p>
          <a:p>
            <a:r>
              <a:rPr lang="en-NZ" dirty="0"/>
              <a:t>It’s amazing what is possible when a group of people are focused on and organised toward achieving one goal</a:t>
            </a:r>
          </a:p>
          <a:p>
            <a:endParaRPr lang="en-NZ" dirty="0"/>
          </a:p>
          <a:p>
            <a:endParaRPr lang="en-NZ" dirty="0"/>
          </a:p>
        </p:txBody>
      </p:sp>
      <p:pic>
        <p:nvPicPr>
          <p:cNvPr id="7170" name="Picture 2" descr="Image result for Opening Ceremony olympics 20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937919"/>
            <a:ext cx="4599238" cy="30654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FFB7"/>
                </a:solidFill>
              </a:rPr>
              <a:t>The most important thing</a:t>
            </a:r>
          </a:p>
        </p:txBody>
      </p:sp>
      <p:sp>
        <p:nvSpPr>
          <p:cNvPr id="3" name="Content Placeholder 2"/>
          <p:cNvSpPr>
            <a:spLocks noGrp="1"/>
          </p:cNvSpPr>
          <p:nvPr>
            <p:ph idx="1"/>
          </p:nvPr>
        </p:nvSpPr>
        <p:spPr>
          <a:xfrm>
            <a:off x="838200" y="1825625"/>
            <a:ext cx="5073650" cy="4351338"/>
          </a:xfrm>
        </p:spPr>
        <p:txBody>
          <a:bodyPr/>
          <a:lstStyle/>
          <a:p>
            <a:r>
              <a:rPr lang="en-NZ" dirty="0"/>
              <a:t>How do we know Nehemiah valued the people?</a:t>
            </a:r>
          </a:p>
          <a:p>
            <a:pPr lvl="1">
              <a:buFont typeface="Wingdings" panose="05000000000000000000" pitchFamily="2" charset="2"/>
              <a:buChar char="Ø"/>
            </a:pPr>
            <a:r>
              <a:rPr lang="en-NZ" dirty="0"/>
              <a:t>Because he wrote down their names</a:t>
            </a:r>
          </a:p>
          <a:p>
            <a:r>
              <a:rPr lang="en-NZ" dirty="0"/>
              <a:t>Whakapapa</a:t>
            </a:r>
          </a:p>
          <a:p>
            <a:r>
              <a:rPr lang="en-NZ" dirty="0"/>
              <a:t>What is the most important thing?</a:t>
            </a:r>
          </a:p>
          <a:p>
            <a:endParaRPr lang="en-NZ" dirty="0"/>
          </a:p>
        </p:txBody>
      </p:sp>
      <p:pic>
        <p:nvPicPr>
          <p:cNvPr id="1028" name="Picture 4" descr="Image result for he tangata he tangata he tangata qu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922"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FFB7"/>
                </a:solidFill>
              </a:rPr>
              <a:t>The Church</a:t>
            </a:r>
          </a:p>
        </p:txBody>
      </p:sp>
      <p:sp>
        <p:nvSpPr>
          <p:cNvPr id="3" name="Content Placeholder 2"/>
          <p:cNvSpPr>
            <a:spLocks noGrp="1"/>
          </p:cNvSpPr>
          <p:nvPr>
            <p:ph idx="1"/>
          </p:nvPr>
        </p:nvSpPr>
        <p:spPr>
          <a:xfrm>
            <a:off x="3331030" y="1825625"/>
            <a:ext cx="8022770" cy="4705804"/>
          </a:xfrm>
        </p:spPr>
        <p:txBody>
          <a:bodyPr/>
          <a:lstStyle/>
          <a:p>
            <a:r>
              <a:rPr lang="en-NZ" b="1" dirty="0">
                <a:solidFill>
                  <a:srgbClr val="FFFFB7"/>
                </a:solidFill>
              </a:rPr>
              <a:t>BOPSA</a:t>
            </a:r>
            <a:r>
              <a:rPr lang="en-NZ" b="1" dirty="0"/>
              <a:t>: </a:t>
            </a:r>
            <a:r>
              <a:rPr lang="en-NZ" dirty="0"/>
              <a:t>a </a:t>
            </a:r>
            <a:r>
              <a:rPr lang="en-NZ" b="1" dirty="0">
                <a:solidFill>
                  <a:srgbClr val="FFFFB7"/>
                </a:solidFill>
              </a:rPr>
              <a:t>B</a:t>
            </a:r>
            <a:r>
              <a:rPr lang="en-NZ" dirty="0"/>
              <a:t>unch </a:t>
            </a:r>
            <a:r>
              <a:rPr lang="en-NZ" b="1" dirty="0">
                <a:solidFill>
                  <a:srgbClr val="FFFFB7"/>
                </a:solidFill>
              </a:rPr>
              <a:t>O</a:t>
            </a:r>
            <a:r>
              <a:rPr lang="en-NZ" dirty="0"/>
              <a:t>f </a:t>
            </a:r>
            <a:r>
              <a:rPr lang="en-NZ" b="1" dirty="0">
                <a:solidFill>
                  <a:srgbClr val="FFFFB7"/>
                </a:solidFill>
              </a:rPr>
              <a:t>P</a:t>
            </a:r>
            <a:r>
              <a:rPr lang="en-NZ" dirty="0"/>
              <a:t>eople </a:t>
            </a:r>
            <a:r>
              <a:rPr lang="en-NZ" b="1" dirty="0">
                <a:solidFill>
                  <a:srgbClr val="FFFFB7"/>
                </a:solidFill>
              </a:rPr>
              <a:t>S</a:t>
            </a:r>
            <a:r>
              <a:rPr lang="en-NZ" dirty="0"/>
              <a:t>itting </a:t>
            </a:r>
            <a:r>
              <a:rPr lang="en-NZ" b="1" dirty="0">
                <a:solidFill>
                  <a:srgbClr val="FFFFB7"/>
                </a:solidFill>
              </a:rPr>
              <a:t>A</a:t>
            </a:r>
            <a:r>
              <a:rPr lang="en-NZ" dirty="0"/>
              <a:t>round; or a</a:t>
            </a:r>
          </a:p>
          <a:p>
            <a:r>
              <a:rPr lang="en-NZ" b="1" dirty="0">
                <a:solidFill>
                  <a:srgbClr val="FFFFB7"/>
                </a:solidFill>
              </a:rPr>
              <a:t>POPTART</a:t>
            </a:r>
            <a:r>
              <a:rPr lang="en-NZ" b="1" dirty="0"/>
              <a:t>: </a:t>
            </a:r>
            <a:r>
              <a:rPr lang="en-NZ" b="1" dirty="0">
                <a:solidFill>
                  <a:srgbClr val="FFFFB7"/>
                </a:solidFill>
              </a:rPr>
              <a:t>P</a:t>
            </a:r>
            <a:r>
              <a:rPr lang="en-NZ" dirty="0"/>
              <a:t>urposeful, </a:t>
            </a:r>
            <a:r>
              <a:rPr lang="en-NZ" b="1" dirty="0">
                <a:solidFill>
                  <a:srgbClr val="FFFFB7"/>
                </a:solidFill>
              </a:rPr>
              <a:t>O</a:t>
            </a:r>
            <a:r>
              <a:rPr lang="en-NZ" dirty="0"/>
              <a:t>rganised </a:t>
            </a:r>
            <a:r>
              <a:rPr lang="en-NZ" b="1" dirty="0">
                <a:solidFill>
                  <a:srgbClr val="FFFFB7"/>
                </a:solidFill>
              </a:rPr>
              <a:t>P</a:t>
            </a:r>
            <a:r>
              <a:rPr lang="en-NZ" dirty="0"/>
              <a:t>eople </a:t>
            </a:r>
            <a:r>
              <a:rPr lang="en-NZ" b="1" dirty="0">
                <a:solidFill>
                  <a:srgbClr val="FFFFB7"/>
                </a:solidFill>
              </a:rPr>
              <a:t>T</a:t>
            </a:r>
            <a:r>
              <a:rPr lang="en-NZ" dirty="0"/>
              <a:t>ogether </a:t>
            </a:r>
            <a:r>
              <a:rPr lang="en-NZ" b="1" dirty="0">
                <a:solidFill>
                  <a:srgbClr val="FFFFB7"/>
                </a:solidFill>
              </a:rPr>
              <a:t>A</a:t>
            </a:r>
            <a:r>
              <a:rPr lang="en-NZ" dirty="0"/>
              <a:t>chieving </a:t>
            </a:r>
            <a:r>
              <a:rPr lang="en-NZ" b="1" dirty="0">
                <a:solidFill>
                  <a:srgbClr val="FFFFB7"/>
                </a:solidFill>
              </a:rPr>
              <a:t>R</a:t>
            </a:r>
            <a:r>
              <a:rPr lang="en-NZ" dirty="0"/>
              <a:t>emarkable </a:t>
            </a:r>
            <a:r>
              <a:rPr lang="en-NZ" b="1" dirty="0">
                <a:solidFill>
                  <a:srgbClr val="FFFFB7"/>
                </a:solidFill>
              </a:rPr>
              <a:t>T</a:t>
            </a:r>
            <a:r>
              <a:rPr lang="en-NZ" dirty="0"/>
              <a:t>argets?</a:t>
            </a:r>
          </a:p>
          <a:p>
            <a:r>
              <a:rPr lang="en-NZ" dirty="0"/>
              <a:t>Underlying everything we do there is passion for His glory, vision for his kingdom and reliance on his Spirit.  He is the One we serve.  He is the One we love above any other.  As we love and serve him, we are being who he created us to be, we are fulfilling our purpose.  Frankly, anything else is just boring!</a:t>
            </a:r>
          </a:p>
          <a:p>
            <a:endParaRPr lang="en-NZ" dirty="0"/>
          </a:p>
          <a:p>
            <a:endParaRPr lang="en-NZ" dirty="0"/>
          </a:p>
        </p:txBody>
      </p:sp>
      <p:pic>
        <p:nvPicPr>
          <p:cNvPr id="8194" name="Picture 2" descr="Image result for POPT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986"/>
          <a:stretch>
            <a:fillRect/>
          </a:stretch>
        </p:blipFill>
        <p:spPr bwMode="auto">
          <a:xfrm>
            <a:off x="838199" y="1825964"/>
            <a:ext cx="2100943" cy="42006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1644</Words>
  <Application>Microsoft Office PowerPoint</Application>
  <PresentationFormat>Widescreen</PresentationFormat>
  <Paragraphs>101</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“I have a dream”</vt:lpstr>
      <vt:lpstr>Nehemiah’s Opposition</vt:lpstr>
      <vt:lpstr>The Church</vt:lpstr>
      <vt:lpstr>Nehemiah’s Strategy</vt:lpstr>
      <vt:lpstr>How to accomplish a project</vt:lpstr>
      <vt:lpstr>The complicating factor</vt:lpstr>
      <vt:lpstr>The principle of Motivation</vt:lpstr>
      <vt:lpstr>The most important thing</vt:lpstr>
      <vt:lpstr>The Church</vt:lpstr>
      <vt:lpstr>Questions to Ponder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Vision: Shining in the City # 2</dc:title>
  <dc:creator>Andrew Cox</dc:creator>
  <cp:lastModifiedBy>Panel</cp:lastModifiedBy>
  <cp:revision>25</cp:revision>
  <dcterms:created xsi:type="dcterms:W3CDTF">2020-02-06T21:44:00Z</dcterms:created>
  <dcterms:modified xsi:type="dcterms:W3CDTF">2020-02-08T20:26:24Z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1033-11.2.0.9144</vt:lpwstr>
  </property>
</Properties>
</file>